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65" r:id="rId5"/>
    <p:sldId id="266" r:id="rId6"/>
    <p:sldId id="267" r:id="rId7"/>
    <p:sldId id="269" r:id="rId8"/>
    <p:sldId id="270" r:id="rId9"/>
    <p:sldId id="268"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7"/>
    <p:restoredTop sz="94645"/>
  </p:normalViewPr>
  <p:slideViewPr>
    <p:cSldViewPr snapToGrid="0" snapToObjects="1">
      <p:cViewPr>
        <p:scale>
          <a:sx n="120" d="100"/>
          <a:sy n="120" d="100"/>
        </p:scale>
        <p:origin x="122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5F2E-E41C-4748-A8F3-A5E61CB2A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A64272-A4C2-7048-BD9A-C365D0139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1382F0-4EC5-2645-A374-A0F1ADA97953}"/>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500C7B22-B265-A747-945D-DBEE76A72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FCE16-B485-A64F-80A7-475E7AC39DC8}"/>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22079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A577-2787-0347-AE6E-39EEF1E5D4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8ABBBA-EBA0-854D-B773-95B3ADA3FB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17468-8139-474C-AC4A-A0B574F82142}"/>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81A7DB07-3916-9E41-95C2-6481BB17C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D894F-FC9A-764D-9F49-D829667BEFB7}"/>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89853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ED102-925A-6B4B-93FE-22E1BA8C0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1396FE-702E-E14E-9A79-81A730843F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264BA-0304-7E43-8BAA-596B0A170626}"/>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AFA9BE51-E96F-B345-896C-D12471B0A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BC30F-726D-7345-8E4D-7D584234B49B}"/>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3989236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3666-BE01-BE4B-9045-A6929EFF2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E7E27-CDC9-394A-96A7-258870E0FE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3F2D8-5DAC-6E41-9F61-6A0AD678BD57}"/>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4DFCAB87-920C-CC48-BB42-F0B014A79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FDD4C-AEFA-7A47-A9F7-A52536B2F092}"/>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195978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C486B-C5BE-3445-AC5F-84131B1B6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1CDAD4-B977-704D-9EA2-CC7D76B6A2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6C6DA-CFEB-704B-BA94-94F36D0DA219}"/>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8021C2E9-AEE4-D943-BAB7-1A299503C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4BD0D-352B-094E-94E0-BCD4DEF6F6CE}"/>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11820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9B74-B102-D248-A638-2113DA1D0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BB8153-93DB-4E4D-96EB-BA42AA8EA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FDC8E1-394D-7D4E-A404-9EB4792C2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BA3076-49FC-084A-B45A-1A84EFF7D8D2}"/>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6" name="Footer Placeholder 5">
            <a:extLst>
              <a:ext uri="{FF2B5EF4-FFF2-40B4-BE49-F238E27FC236}">
                <a16:creationId xmlns:a16="http://schemas.microsoft.com/office/drawing/2014/main" id="{B6ECC2FD-71B5-7545-9BA0-1994293FA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D6102-CA74-2F44-AB62-29CCD07FB330}"/>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20361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82B5-1311-1F49-B429-89FABC5962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996A15-E56F-1A4A-86FD-C0F2D860F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4DDC8B-3ED7-AE40-AC49-51883646E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2D1255-7845-844B-B9CB-07081395E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338F9-D2BD-6048-B03F-2F3A069E3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D56A15-2F2E-C449-8609-B57D74596457}"/>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8" name="Footer Placeholder 7">
            <a:extLst>
              <a:ext uri="{FF2B5EF4-FFF2-40B4-BE49-F238E27FC236}">
                <a16:creationId xmlns:a16="http://schemas.microsoft.com/office/drawing/2014/main" id="{F7F881A9-36FC-0C46-8A5A-17520361C7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2460AF-A1EA-E840-AE7F-55C6F475143E}"/>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154217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59BB-7810-704B-9729-9DECF0B5BF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1FCC1-F3B1-8147-8C74-0463069DF40D}"/>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4" name="Footer Placeholder 3">
            <a:extLst>
              <a:ext uri="{FF2B5EF4-FFF2-40B4-BE49-F238E27FC236}">
                <a16:creationId xmlns:a16="http://schemas.microsoft.com/office/drawing/2014/main" id="{8E75CA41-46EF-7645-9A30-008B07D0E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3CEB0E-8E9C-5A4C-A872-7C8EC70A01D6}"/>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234419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F5E44-58F9-DE4C-9EB0-571D81E6C879}"/>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3" name="Footer Placeholder 2">
            <a:extLst>
              <a:ext uri="{FF2B5EF4-FFF2-40B4-BE49-F238E27FC236}">
                <a16:creationId xmlns:a16="http://schemas.microsoft.com/office/drawing/2014/main" id="{EDE932C4-92BE-4741-BA31-00FF03706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BFD71-5F90-6149-8F12-A82C31921165}"/>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397925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7E47-67DB-9847-85DA-7C2EFECEF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AF7CC4-D61B-7448-8FBA-5FDFEC85B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67709-B138-814B-BA25-9DD327131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10476C-6196-8442-91FC-BDA70550B8F5}"/>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6" name="Footer Placeholder 5">
            <a:extLst>
              <a:ext uri="{FF2B5EF4-FFF2-40B4-BE49-F238E27FC236}">
                <a16:creationId xmlns:a16="http://schemas.microsoft.com/office/drawing/2014/main" id="{01975887-A66F-7249-9615-6D3D58A7F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C88C9C-BE4C-FC48-B8A6-4AA7C00C163C}"/>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964800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C4F9-653B-3949-A890-3645AE7C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F12AC-CE19-1E4A-B447-A53046FE3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AC6C00-5753-064D-AA28-602B0544E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EC0F8-FF85-7D4A-B128-82237621502D}"/>
              </a:ext>
            </a:extLst>
          </p:cNvPr>
          <p:cNvSpPr>
            <a:spLocks noGrp="1"/>
          </p:cNvSpPr>
          <p:nvPr>
            <p:ph type="dt" sz="half" idx="10"/>
          </p:nvPr>
        </p:nvSpPr>
        <p:spPr/>
        <p:txBody>
          <a:bodyPr/>
          <a:lstStyle/>
          <a:p>
            <a:fld id="{931A84E7-A2A2-9549-B5F3-D6CA411059A7}" type="datetimeFigureOut">
              <a:rPr lang="en-US" smtClean="0"/>
              <a:t>7/26/19</a:t>
            </a:fld>
            <a:endParaRPr lang="en-US"/>
          </a:p>
        </p:txBody>
      </p:sp>
      <p:sp>
        <p:nvSpPr>
          <p:cNvPr id="6" name="Footer Placeholder 5">
            <a:extLst>
              <a:ext uri="{FF2B5EF4-FFF2-40B4-BE49-F238E27FC236}">
                <a16:creationId xmlns:a16="http://schemas.microsoft.com/office/drawing/2014/main" id="{6B71B80E-EB37-334C-8A6B-77A5EA8E4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0D2FD-3E37-644B-B096-9513A8A04370}"/>
              </a:ext>
            </a:extLst>
          </p:cNvPr>
          <p:cNvSpPr>
            <a:spLocks noGrp="1"/>
          </p:cNvSpPr>
          <p:nvPr>
            <p:ph type="sldNum" sz="quarter" idx="12"/>
          </p:nvPr>
        </p:nvSpPr>
        <p:spPr/>
        <p:txBody>
          <a:bodyPr/>
          <a:lstStyle/>
          <a:p>
            <a:fld id="{400EE215-4FB0-C14A-89DF-F22935F350BD}" type="slidenum">
              <a:rPr lang="en-US" smtClean="0"/>
              <a:t>‹#›</a:t>
            </a:fld>
            <a:endParaRPr lang="en-US"/>
          </a:p>
        </p:txBody>
      </p:sp>
    </p:spTree>
    <p:extLst>
      <p:ext uri="{BB962C8B-B14F-4D97-AF65-F5344CB8AC3E}">
        <p14:creationId xmlns:p14="http://schemas.microsoft.com/office/powerpoint/2010/main" val="91730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C420E-945B-3F43-A21E-966674C09F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CFD89-A003-EF4B-94E9-489B3E179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C653B-9BCD-2E41-A014-93DB0E844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A84E7-A2A2-9549-B5F3-D6CA411059A7}" type="datetimeFigureOut">
              <a:rPr lang="en-US" smtClean="0"/>
              <a:t>7/26/19</a:t>
            </a:fld>
            <a:endParaRPr lang="en-US"/>
          </a:p>
        </p:txBody>
      </p:sp>
      <p:sp>
        <p:nvSpPr>
          <p:cNvPr id="5" name="Footer Placeholder 4">
            <a:extLst>
              <a:ext uri="{FF2B5EF4-FFF2-40B4-BE49-F238E27FC236}">
                <a16:creationId xmlns:a16="http://schemas.microsoft.com/office/drawing/2014/main" id="{CA4E9D77-D618-DE47-BCCF-08154FB2C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C24329-09B8-A143-865C-07549FE36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EE215-4FB0-C14A-89DF-F22935F350BD}" type="slidenum">
              <a:rPr lang="en-US" smtClean="0"/>
              <a:t>‹#›</a:t>
            </a:fld>
            <a:endParaRPr lang="en-US"/>
          </a:p>
        </p:txBody>
      </p:sp>
    </p:spTree>
    <p:extLst>
      <p:ext uri="{BB962C8B-B14F-4D97-AF65-F5344CB8AC3E}">
        <p14:creationId xmlns:p14="http://schemas.microsoft.com/office/powerpoint/2010/main" val="3779819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brandonrose.org/cluste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7394AC-5BF7-7A45-A7B1-6B6056D01E21}"/>
              </a:ext>
            </a:extLst>
          </p:cNvPr>
          <p:cNvSpPr/>
          <p:nvPr/>
        </p:nvSpPr>
        <p:spPr>
          <a:xfrm>
            <a:off x="1169300" y="1523077"/>
            <a:ext cx="8544718" cy="1015663"/>
          </a:xfrm>
          <a:prstGeom prst="rect">
            <a:avLst/>
          </a:prstGeom>
        </p:spPr>
        <p:txBody>
          <a:bodyPr wrap="square">
            <a:spAutoFit/>
          </a:bodyPr>
          <a:lstStyle/>
          <a:p>
            <a:r>
              <a:rPr lang="en-US" sz="2000" b="1" dirty="0">
                <a:solidFill>
                  <a:srgbClr val="0070C0"/>
                </a:solidFill>
                <a:effectLst/>
                <a:latin typeface="Arial" panose="020B0604020202020204" pitchFamily="34" charset="0"/>
                <a:cs typeface="Arial" panose="020B0604020202020204" pitchFamily="34" charset="0"/>
              </a:rPr>
              <a:t>SMU NLP Course (DS7337) -- Homework 07 submission (07-29-2019)</a:t>
            </a:r>
          </a:p>
          <a:p>
            <a:pPr algn="ctr"/>
            <a:endParaRPr lang="en-US" sz="2000" b="1" dirty="0">
              <a:solidFill>
                <a:srgbClr val="0070C0"/>
              </a:solidFill>
              <a:effectLst/>
              <a:latin typeface="Arial" panose="020B0604020202020204" pitchFamily="34" charset="0"/>
              <a:cs typeface="Arial" panose="020B0604020202020204" pitchFamily="34" charset="0"/>
            </a:endParaRPr>
          </a:p>
          <a:p>
            <a:pPr algn="ctr"/>
            <a:r>
              <a:rPr lang="en-US" sz="2000" b="1" dirty="0">
                <a:solidFill>
                  <a:srgbClr val="0070C0"/>
                </a:solidFill>
                <a:effectLst/>
                <a:latin typeface="Arial" panose="020B0604020202020204" pitchFamily="34" charset="0"/>
                <a:cs typeface="Arial" panose="020B0604020202020204" pitchFamily="34" charset="0"/>
              </a:rPr>
              <a:t>Shanqing Gu (Class 401)</a:t>
            </a:r>
            <a:endParaRPr lang="en-US" sz="1600" dirty="0">
              <a:solidFill>
                <a:srgbClr val="000000"/>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D12EF2F-81CE-274D-8169-23F8DB5BFF67}"/>
              </a:ext>
            </a:extLst>
          </p:cNvPr>
          <p:cNvSpPr/>
          <p:nvPr/>
        </p:nvSpPr>
        <p:spPr>
          <a:xfrm>
            <a:off x="1169300" y="2672399"/>
            <a:ext cx="10164227" cy="3970318"/>
          </a:xfrm>
          <a:prstGeom prst="rect">
            <a:avLst/>
          </a:prstGeom>
        </p:spPr>
        <p:txBody>
          <a:bodyPr wrap="square">
            <a:spAutoFit/>
          </a:bodyPr>
          <a:lstStyle/>
          <a:p>
            <a:r>
              <a:rPr lang="en-US" sz="1600" b="1" dirty="0">
                <a:solidFill>
                  <a:srgbClr val="000000"/>
                </a:solidFill>
                <a:latin typeface="Arial" panose="020B0604020202020204" pitchFamily="34" charset="0"/>
                <a:cs typeface="Arial" panose="020B0604020202020204" pitchFamily="34" charset="0"/>
              </a:rPr>
              <a:t>Outline of HW 07:</a:t>
            </a:r>
          </a:p>
          <a:p>
            <a:endParaRPr lang="en-US" sz="1400" b="1" dirty="0">
              <a:solidFill>
                <a:srgbClr val="000000"/>
              </a:solidFill>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Q1. Clustering IMDB Movie Reviews</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Text Preprocessing and Feature Engineering </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Q1.1. K-Means Clustering Model </a:t>
            </a:r>
          </a:p>
          <a:p>
            <a:pPr marL="1143000" lvl="2" indent="-228600">
              <a:buFont typeface="+mj-lt"/>
              <a:buAutoNum type="alphaUcPeriod"/>
            </a:pPr>
            <a:r>
              <a:rPr lang="en-US" sz="1400" dirty="0">
                <a:latin typeface="Arial" panose="020B0604020202020204" pitchFamily="34" charset="0"/>
                <a:cs typeface="Arial" panose="020B0604020202020204" pitchFamily="34" charset="0"/>
              </a:rPr>
              <a:t>K-Means Clustering model with k= 4 (by main themes, and by pairwise document similarity)</a:t>
            </a:r>
          </a:p>
          <a:p>
            <a:pPr marL="1143000" lvl="2" indent="-228600">
              <a:buFont typeface="+mj-lt"/>
              <a:buAutoNum type="alphaUcPeriod"/>
            </a:pPr>
            <a:r>
              <a:rPr lang="en-US" sz="1400" dirty="0">
                <a:latin typeface="Arial" panose="020B0604020202020204" pitchFamily="34" charset="0"/>
                <a:cs typeface="Arial" panose="020B0604020202020204" pitchFamily="34" charset="0"/>
              </a:rPr>
              <a:t>K-Means Clustering model with k= 8 (by main themes, and by pairwise document similarity)</a:t>
            </a:r>
          </a:p>
          <a:p>
            <a:pPr marL="1143000" lvl="2" indent="-228600">
              <a:buFont typeface="+mj-lt"/>
              <a:buAutoNum type="alphaUcPeriod"/>
            </a:pPr>
            <a:r>
              <a:rPr lang="en-US" sz="1400" dirty="0">
                <a:latin typeface="Arial" panose="020B0604020202020204" pitchFamily="34" charset="0"/>
                <a:cs typeface="Arial" panose="020B0604020202020204" pitchFamily="34" charset="0"/>
              </a:rPr>
              <a:t>Plot K-Means Clustering results with k= 4 and 8 (by pairwise document similarity) </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Q1.2. Hierarchical Clustering Model </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Q2. What each cluster is generally centered on semantically?</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Q2.1 - The </a:t>
            </a:r>
            <a:r>
              <a:rPr lang="en-US" sz="1400" dirty="0" err="1">
                <a:latin typeface="Arial" panose="020B0604020202020204" pitchFamily="34" charset="0"/>
                <a:cs typeface="Arial" panose="020B0604020202020204" pitchFamily="34" charset="0"/>
              </a:rPr>
              <a:t>KMeans</a:t>
            </a:r>
            <a:r>
              <a:rPr lang="en-US" sz="1400" dirty="0">
                <a:latin typeface="Arial" panose="020B0604020202020204" pitchFamily="34" charset="0"/>
                <a:cs typeface="Arial" panose="020B0604020202020204" pitchFamily="34" charset="0"/>
              </a:rPr>
              <a:t> algorithm </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Q2.2 - The Hierarchical clustering algorithm </a:t>
            </a:r>
          </a:p>
          <a:p>
            <a:pPr marL="628650" lvl="1" indent="-171450">
              <a:buFont typeface="Wingdings" pitchFamily="2" charset="2"/>
              <a:buChar char="v"/>
            </a:pPr>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Q3. Compare clustering results with silhouette scores</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Q3.1 - Silhouette Coefficient from </a:t>
            </a:r>
            <a:r>
              <a:rPr lang="en-US" sz="1400" dirty="0" err="1">
                <a:latin typeface="Arial" panose="020B0604020202020204" pitchFamily="34" charset="0"/>
                <a:cs typeface="Arial" panose="020B0604020202020204" pitchFamily="34" charset="0"/>
              </a:rPr>
              <a:t>KMeans</a:t>
            </a:r>
            <a:r>
              <a:rPr lang="en-US" sz="1400" dirty="0">
                <a:latin typeface="Arial" panose="020B0604020202020204" pitchFamily="34" charset="0"/>
                <a:cs typeface="Arial" panose="020B0604020202020204" pitchFamily="34" charset="0"/>
              </a:rPr>
              <a:t> Models </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Q3.2 - Silhouette Coefficient from Hierarchical Clustering Models </a:t>
            </a:r>
          </a:p>
          <a:p>
            <a:pPr marL="628650" lvl="1" indent="-171450">
              <a:buFont typeface="Wingdings" pitchFamily="2" charset="2"/>
              <a:buChar char="v"/>
            </a:pPr>
            <a:r>
              <a:rPr lang="en-US" sz="1400" dirty="0">
                <a:latin typeface="Arial" panose="020B0604020202020204" pitchFamily="34" charset="0"/>
                <a:cs typeface="Arial" panose="020B0604020202020204" pitchFamily="34" charset="0"/>
              </a:rPr>
              <a:t>Q3.3 - Compare Silhouette Coefficient in Clustering Models</a:t>
            </a:r>
          </a:p>
        </p:txBody>
      </p:sp>
    </p:spTree>
    <p:extLst>
      <p:ext uri="{BB962C8B-B14F-4D97-AF65-F5344CB8AC3E}">
        <p14:creationId xmlns:p14="http://schemas.microsoft.com/office/powerpoint/2010/main" val="1397562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B5B0D1-21D1-1141-879D-FF5FC3BA1684}"/>
              </a:ext>
            </a:extLst>
          </p:cNvPr>
          <p:cNvSpPr/>
          <p:nvPr/>
        </p:nvSpPr>
        <p:spPr>
          <a:xfrm>
            <a:off x="851216" y="966800"/>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References</a:t>
            </a:r>
          </a:p>
        </p:txBody>
      </p:sp>
      <p:sp>
        <p:nvSpPr>
          <p:cNvPr id="5" name="Rectangle 4">
            <a:extLst>
              <a:ext uri="{FF2B5EF4-FFF2-40B4-BE49-F238E27FC236}">
                <a16:creationId xmlns:a16="http://schemas.microsoft.com/office/drawing/2014/main" id="{BD9817AB-CC00-A24C-8D43-F5F567FEBCB7}"/>
              </a:ext>
            </a:extLst>
          </p:cNvPr>
          <p:cNvSpPr/>
          <p:nvPr/>
        </p:nvSpPr>
        <p:spPr>
          <a:xfrm>
            <a:off x="851216" y="1582340"/>
            <a:ext cx="10258218"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1. Sarkar D. Text analytics with Python, 2nd edition</a:t>
            </a:r>
          </a:p>
          <a:p>
            <a:r>
              <a:rPr lang="en-US" sz="1600" dirty="0">
                <a:latin typeface="Arial" panose="020B0604020202020204" pitchFamily="34" charset="0"/>
                <a:cs typeface="Arial" panose="020B0604020202020204" pitchFamily="34" charset="0"/>
              </a:rPr>
              <a:t>2. Document Clustering with Python (</a:t>
            </a:r>
            <a:r>
              <a:rPr lang="en-US" sz="1600" u="sng" dirty="0">
                <a:latin typeface="Arial" panose="020B0604020202020204" pitchFamily="34" charset="0"/>
                <a:cs typeface="Arial" panose="020B0604020202020204" pitchFamily="34" charset="0"/>
                <a:hlinkClick r:id="rId2"/>
              </a:rPr>
              <a:t>http://brandonrose.org/clustering</a:t>
            </a:r>
            <a:r>
              <a:rPr lang="en-US"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41426AA2-E769-B34A-BA25-9DAB696F0426}"/>
              </a:ext>
            </a:extLst>
          </p:cNvPr>
          <p:cNvSpPr/>
          <p:nvPr/>
        </p:nvSpPr>
        <p:spPr>
          <a:xfrm>
            <a:off x="851216" y="2505670"/>
            <a:ext cx="3467616" cy="369332"/>
          </a:xfrm>
          <a:prstGeom prst="rect">
            <a:avLst/>
          </a:prstGeom>
        </p:spPr>
        <p:txBody>
          <a:bodyPr wrap="none">
            <a:spAutoFit/>
          </a:bodyPr>
          <a:lstStyle/>
          <a:p>
            <a:r>
              <a:rPr lang="en-US" b="1" dirty="0">
                <a:solidFill>
                  <a:srgbClr val="0070C0"/>
                </a:solidFill>
                <a:latin typeface="Arial" panose="020B0604020202020204" pitchFamily="34" charset="0"/>
                <a:cs typeface="Arial" panose="020B0604020202020204" pitchFamily="34" charset="0"/>
              </a:rPr>
              <a:t>Implementation environments</a:t>
            </a:r>
          </a:p>
        </p:txBody>
      </p:sp>
      <p:sp>
        <p:nvSpPr>
          <p:cNvPr id="6" name="Rectangle 5">
            <a:extLst>
              <a:ext uri="{FF2B5EF4-FFF2-40B4-BE49-F238E27FC236}">
                <a16:creationId xmlns:a16="http://schemas.microsoft.com/office/drawing/2014/main" id="{2DF93D45-0E90-AA4F-8AF6-A1F718815403}"/>
              </a:ext>
            </a:extLst>
          </p:cNvPr>
          <p:cNvSpPr/>
          <p:nvPr/>
        </p:nvSpPr>
        <p:spPr>
          <a:xfrm>
            <a:off x="851216" y="3244335"/>
            <a:ext cx="6096000" cy="2800767"/>
          </a:xfrm>
          <a:prstGeom prst="rect">
            <a:avLst/>
          </a:prstGeom>
        </p:spPr>
        <p:txBody>
          <a:bodyPr>
            <a:spAutoFit/>
          </a:bodyPr>
          <a:lstStyle/>
          <a:p>
            <a:r>
              <a:rPr lang="en-US" sz="1600" dirty="0">
                <a:latin typeface="Arial" panose="020B0604020202020204" pitchFamily="34" charset="0"/>
                <a:cs typeface="Arial" panose="020B0604020202020204" pitchFamily="34" charset="0"/>
              </a:rPr>
              <a:t>Darwin-18.6.0-x86_64-i386-64bit </a:t>
            </a:r>
          </a:p>
          <a:p>
            <a:r>
              <a:rPr lang="en-US" sz="1600" dirty="0">
                <a:latin typeface="Arial" panose="020B0604020202020204" pitchFamily="34" charset="0"/>
                <a:cs typeface="Arial" panose="020B0604020202020204" pitchFamily="34" charset="0"/>
              </a:rPr>
              <a:t>Python 3.6.8 |Anaconda, Inc.| (default, Dec 29 2018, 19:04:46) [GCC 4.2.1 Compatible Clang 4.0.1 (tags/RELEASE_401/final)] Pandas 0.24.2 </a:t>
            </a:r>
          </a:p>
          <a:p>
            <a:r>
              <a:rPr lang="en-US" sz="1600" dirty="0">
                <a:latin typeface="Arial" panose="020B0604020202020204" pitchFamily="34" charset="0"/>
                <a:cs typeface="Arial" panose="020B0604020202020204" pitchFamily="34" charset="0"/>
              </a:rPr>
              <a:t>NumPy 1.16.4 </a:t>
            </a:r>
          </a:p>
          <a:p>
            <a:r>
              <a:rPr lang="en-US" sz="1600" dirty="0">
                <a:latin typeface="Arial" panose="020B0604020202020204" pitchFamily="34" charset="0"/>
                <a:cs typeface="Arial" panose="020B0604020202020204" pitchFamily="34" charset="0"/>
              </a:rPr>
              <a:t>Requests 2.22.0 </a:t>
            </a:r>
          </a:p>
          <a:p>
            <a:r>
              <a:rPr lang="en-US" sz="1600" dirty="0">
                <a:latin typeface="Arial" panose="020B0604020202020204" pitchFamily="34" charset="0"/>
                <a:cs typeface="Arial" panose="020B0604020202020204" pitchFamily="34" charset="0"/>
              </a:rPr>
              <a:t>Pickle 4.0 Re 2.2.1 </a:t>
            </a:r>
          </a:p>
          <a:p>
            <a:r>
              <a:rPr lang="en-US" sz="1600" dirty="0" err="1">
                <a:latin typeface="Arial" panose="020B0604020202020204" pitchFamily="34" charset="0"/>
                <a:cs typeface="Arial" panose="020B0604020202020204" pitchFamily="34" charset="0"/>
              </a:rPr>
              <a:t>nltk</a:t>
            </a:r>
            <a:r>
              <a:rPr lang="en-US" sz="1600" dirty="0">
                <a:latin typeface="Arial" panose="020B0604020202020204" pitchFamily="34" charset="0"/>
                <a:cs typeface="Arial" panose="020B0604020202020204" pitchFamily="34" charset="0"/>
              </a:rPr>
              <a:t> 3.4 </a:t>
            </a:r>
          </a:p>
          <a:p>
            <a:r>
              <a:rPr lang="en-US" sz="1600" dirty="0">
                <a:latin typeface="Arial" panose="020B0604020202020204" pitchFamily="34" charset="0"/>
                <a:cs typeface="Arial" panose="020B0604020202020204" pitchFamily="34" charset="0"/>
              </a:rPr>
              <a:t>Matplotlib 3.0.2 </a:t>
            </a:r>
          </a:p>
          <a:p>
            <a:r>
              <a:rPr lang="en-US" sz="1600" dirty="0" err="1">
                <a:latin typeface="Arial" panose="020B0604020202020204" pitchFamily="34" charset="0"/>
                <a:cs typeface="Arial" panose="020B0604020202020204" pitchFamily="34" charset="0"/>
              </a:rPr>
              <a:t>Sklearn</a:t>
            </a:r>
            <a:r>
              <a:rPr lang="en-US" sz="1600" dirty="0">
                <a:latin typeface="Arial" panose="020B0604020202020204" pitchFamily="34" charset="0"/>
                <a:cs typeface="Arial" panose="020B0604020202020204" pitchFamily="34" charset="0"/>
              </a:rPr>
              <a:t> 0.21.2 </a:t>
            </a:r>
          </a:p>
          <a:p>
            <a:r>
              <a:rPr lang="en-US" sz="1600" dirty="0" err="1">
                <a:latin typeface="Arial" panose="020B0604020202020204" pitchFamily="34" charset="0"/>
                <a:cs typeface="Arial" panose="020B0604020202020204" pitchFamily="34" charset="0"/>
              </a:rPr>
              <a:t>Scipy</a:t>
            </a:r>
            <a:r>
              <a:rPr lang="en-US" sz="1600" dirty="0">
                <a:latin typeface="Arial" panose="020B0604020202020204" pitchFamily="34" charset="0"/>
                <a:cs typeface="Arial" panose="020B0604020202020204" pitchFamily="34" charset="0"/>
              </a:rPr>
              <a:t> 1.2.1</a:t>
            </a:r>
          </a:p>
        </p:txBody>
      </p:sp>
    </p:spTree>
    <p:extLst>
      <p:ext uri="{BB962C8B-B14F-4D97-AF65-F5344CB8AC3E}">
        <p14:creationId xmlns:p14="http://schemas.microsoft.com/office/powerpoint/2010/main" val="196197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190821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Q1.1 Clustering IMDB Movie Reviews with K-Means Clustering Model</a:t>
            </a: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Text Preprocessing and Feature Engineering</a:t>
            </a:r>
          </a:p>
          <a:p>
            <a:pPr lvl="2"/>
            <a:r>
              <a:rPr lang="en-US" dirty="0"/>
              <a:t>Use the preprocessed movie reviews from homework 05.</a:t>
            </a:r>
          </a:p>
          <a:p>
            <a:pPr lvl="2"/>
            <a:r>
              <a:rPr lang="en-US" dirty="0"/>
              <a:t>Extract bag of words count based features for unigrams and bigrams (</a:t>
            </a:r>
            <a:r>
              <a:rPr lang="en-US" dirty="0" err="1"/>
              <a:t>min_df</a:t>
            </a:r>
            <a:r>
              <a:rPr lang="en-US" dirty="0"/>
              <a:t> =10 and </a:t>
            </a:r>
            <a:r>
              <a:rPr lang="en-US" dirty="0" err="1"/>
              <a:t>max_df</a:t>
            </a:r>
            <a:r>
              <a:rPr lang="en-US" dirty="0"/>
              <a:t> =0.8). </a:t>
            </a:r>
          </a:p>
          <a:p>
            <a:pPr lvl="2"/>
            <a:r>
              <a:rPr lang="en-US" dirty="0"/>
              <a:t>There are 956 movie reviews and 1561 features.</a:t>
            </a:r>
          </a:p>
          <a:p>
            <a:pPr marL="1085850" lvl="2" indent="-171450">
              <a:buFont typeface="Wingdings" pitchFamily="2" charset="2"/>
              <a:buChar char="v"/>
            </a:pPr>
            <a:endParaRPr lang="en-US" sz="1600" dirty="0">
              <a:latin typeface="Arial" panose="020B0604020202020204" pitchFamily="34" charset="0"/>
              <a:cs typeface="Arial" panose="020B0604020202020204" pitchFamily="34" charset="0"/>
            </a:endParaRP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K-Means Clustering Model with k=4 (by </a:t>
            </a:r>
            <a:r>
              <a:rPr lang="en-US" sz="1600" dirty="0">
                <a:solidFill>
                  <a:srgbClr val="7030A0"/>
                </a:solidFill>
                <a:latin typeface="Arial" panose="020B0604020202020204" pitchFamily="34" charset="0"/>
                <a:cs typeface="Arial" panose="020B0604020202020204" pitchFamily="34" charset="0"/>
              </a:rPr>
              <a:t>main themes, 10 features with review author examples</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8BA8214B-DA52-4A42-9CE0-DE7C59CFB830}"/>
              </a:ext>
            </a:extLst>
          </p:cNvPr>
          <p:cNvPicPr>
            <a:picLocks noChangeAspect="1"/>
          </p:cNvPicPr>
          <p:nvPr/>
        </p:nvPicPr>
        <p:blipFill>
          <a:blip r:embed="rId2"/>
          <a:stretch>
            <a:fillRect/>
          </a:stretch>
        </p:blipFill>
        <p:spPr>
          <a:xfrm>
            <a:off x="1506104" y="3429000"/>
            <a:ext cx="9144000" cy="2606036"/>
          </a:xfrm>
          <a:prstGeom prst="rect">
            <a:avLst/>
          </a:prstGeom>
        </p:spPr>
      </p:pic>
    </p:spTree>
    <p:extLst>
      <p:ext uri="{BB962C8B-B14F-4D97-AF65-F5344CB8AC3E}">
        <p14:creationId xmlns:p14="http://schemas.microsoft.com/office/powerpoint/2010/main" val="328146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Q1.1 Clustering IMDB Movie Reviews with K-Means Clustering Model</a:t>
            </a: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K-Means Clustering Model with k=4 (by </a:t>
            </a:r>
            <a:r>
              <a:rPr lang="en-US" sz="1600" dirty="0">
                <a:solidFill>
                  <a:srgbClr val="7030A0"/>
                </a:solidFill>
                <a:latin typeface="Arial" panose="020B0604020202020204" pitchFamily="34" charset="0"/>
                <a:cs typeface="Arial" panose="020B0604020202020204" pitchFamily="34" charset="0"/>
              </a:rPr>
              <a:t>pairwise document similarity, with review author examples</a:t>
            </a:r>
            <a:r>
              <a:rPr lang="en-US"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360AE693-4275-3245-A8A0-A7FBD700766C}"/>
              </a:ext>
            </a:extLst>
          </p:cNvPr>
          <p:cNvPicPr>
            <a:picLocks noChangeAspect="1"/>
          </p:cNvPicPr>
          <p:nvPr/>
        </p:nvPicPr>
        <p:blipFill>
          <a:blip r:embed="rId2"/>
          <a:stretch>
            <a:fillRect/>
          </a:stretch>
        </p:blipFill>
        <p:spPr>
          <a:xfrm>
            <a:off x="1370637" y="1914361"/>
            <a:ext cx="9144000" cy="2194192"/>
          </a:xfrm>
          <a:prstGeom prst="rect">
            <a:avLst/>
          </a:prstGeom>
        </p:spPr>
      </p:pic>
    </p:spTree>
    <p:extLst>
      <p:ext uri="{BB962C8B-B14F-4D97-AF65-F5344CB8AC3E}">
        <p14:creationId xmlns:p14="http://schemas.microsoft.com/office/powerpoint/2010/main" val="307782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Q1.1 Clustering IMDB Movie Reviews with K-Means Clustering Model</a:t>
            </a: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K-Means Clustering Model with k=8 (by </a:t>
            </a:r>
            <a:r>
              <a:rPr lang="en-US" sz="1600" dirty="0">
                <a:solidFill>
                  <a:srgbClr val="7030A0"/>
                </a:solidFill>
                <a:latin typeface="Arial" panose="020B0604020202020204" pitchFamily="34" charset="0"/>
                <a:cs typeface="Arial" panose="020B0604020202020204" pitchFamily="34" charset="0"/>
              </a:rPr>
              <a:t>main themes, 10 features with review author examples</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5C47445-DA85-5A44-A8BE-826F236B4445}"/>
              </a:ext>
            </a:extLst>
          </p:cNvPr>
          <p:cNvPicPr>
            <a:picLocks noChangeAspect="1"/>
          </p:cNvPicPr>
          <p:nvPr/>
        </p:nvPicPr>
        <p:blipFill>
          <a:blip r:embed="rId2"/>
          <a:stretch>
            <a:fillRect/>
          </a:stretch>
        </p:blipFill>
        <p:spPr>
          <a:xfrm>
            <a:off x="1567740" y="1914361"/>
            <a:ext cx="8229600" cy="4744528"/>
          </a:xfrm>
          <a:prstGeom prst="rect">
            <a:avLst/>
          </a:prstGeom>
        </p:spPr>
      </p:pic>
    </p:spTree>
    <p:extLst>
      <p:ext uri="{BB962C8B-B14F-4D97-AF65-F5344CB8AC3E}">
        <p14:creationId xmlns:p14="http://schemas.microsoft.com/office/powerpoint/2010/main" val="125192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Q1.1 Clustering IMDB Movie Reviews with K-Means Clustering Model</a:t>
            </a: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K-Means Clustering Model with k=8 (by </a:t>
            </a:r>
            <a:r>
              <a:rPr lang="en-US" sz="1600" dirty="0">
                <a:solidFill>
                  <a:srgbClr val="7030A0"/>
                </a:solidFill>
                <a:latin typeface="Arial" panose="020B0604020202020204" pitchFamily="34" charset="0"/>
                <a:cs typeface="Arial" panose="020B0604020202020204" pitchFamily="34" charset="0"/>
              </a:rPr>
              <a:t>pairwise document similarity, with review author examples</a:t>
            </a:r>
            <a:r>
              <a:rPr lang="en-US"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0088A581-7FBB-E744-96A6-05E4FFCB6844}"/>
              </a:ext>
            </a:extLst>
          </p:cNvPr>
          <p:cNvPicPr>
            <a:picLocks noChangeAspect="1"/>
          </p:cNvPicPr>
          <p:nvPr/>
        </p:nvPicPr>
        <p:blipFill>
          <a:blip r:embed="rId2"/>
          <a:stretch>
            <a:fillRect/>
          </a:stretch>
        </p:blipFill>
        <p:spPr>
          <a:xfrm>
            <a:off x="1570264" y="1914361"/>
            <a:ext cx="8229600" cy="3805382"/>
          </a:xfrm>
          <a:prstGeom prst="rect">
            <a:avLst/>
          </a:prstGeom>
        </p:spPr>
      </p:pic>
    </p:spTree>
    <p:extLst>
      <p:ext uri="{BB962C8B-B14F-4D97-AF65-F5344CB8AC3E}">
        <p14:creationId xmlns:p14="http://schemas.microsoft.com/office/powerpoint/2010/main" val="185494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830997"/>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Q1.1 Clustering IMDB Movie Reviews with K-Means Clustering Model</a:t>
            </a:r>
          </a:p>
          <a:p>
            <a:pPr marL="628650" lvl="1" indent="-171450">
              <a:buFont typeface="Wingdings" pitchFamily="2" charset="2"/>
              <a:buChar char="v"/>
            </a:pPr>
            <a:r>
              <a:rPr lang="en-US" sz="1600" dirty="0">
                <a:latin typeface="Arial" panose="020B0604020202020204" pitchFamily="34" charset="0"/>
                <a:cs typeface="Arial" panose="020B0604020202020204" pitchFamily="34" charset="0"/>
              </a:rPr>
              <a:t> Plot K-Means Clustering results with k= 4 and 8 (</a:t>
            </a:r>
            <a:r>
              <a:rPr lang="en-US" sz="1600" dirty="0">
                <a:solidFill>
                  <a:srgbClr val="7030A0"/>
                </a:solidFill>
                <a:latin typeface="Arial" panose="020B0604020202020204" pitchFamily="34" charset="0"/>
                <a:cs typeface="Arial" panose="020B0604020202020204" pitchFamily="34" charset="0"/>
              </a:rPr>
              <a:t>by pairwise document similarity</a:t>
            </a:r>
            <a:r>
              <a:rPr lang="en-US" sz="1600" dirty="0">
                <a:latin typeface="Arial" panose="020B0604020202020204" pitchFamily="34" charset="0"/>
                <a:cs typeface="Arial" panose="020B0604020202020204" pitchFamily="34" charset="0"/>
              </a:rPr>
              <a:t>) </a:t>
            </a:r>
          </a:p>
          <a:p>
            <a:pPr marL="628650" lvl="1" indent="-171450">
              <a:buFont typeface="Wingdings" pitchFamily="2" charset="2"/>
              <a:buChar char="v"/>
            </a:pP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D04BA34-2B08-2347-87AB-3E1BEBB62EDA}"/>
              </a:ext>
            </a:extLst>
          </p:cNvPr>
          <p:cNvPicPr>
            <a:picLocks noChangeAspect="1"/>
          </p:cNvPicPr>
          <p:nvPr/>
        </p:nvPicPr>
        <p:blipFill>
          <a:blip r:embed="rId2"/>
          <a:stretch>
            <a:fillRect/>
          </a:stretch>
        </p:blipFill>
        <p:spPr>
          <a:xfrm>
            <a:off x="1278170" y="1952834"/>
            <a:ext cx="4572000" cy="4572000"/>
          </a:xfrm>
          <a:prstGeom prst="rect">
            <a:avLst/>
          </a:prstGeom>
        </p:spPr>
      </p:pic>
      <p:pic>
        <p:nvPicPr>
          <p:cNvPr id="10" name="Picture 9">
            <a:extLst>
              <a:ext uri="{FF2B5EF4-FFF2-40B4-BE49-F238E27FC236}">
                <a16:creationId xmlns:a16="http://schemas.microsoft.com/office/drawing/2014/main" id="{091A8986-762E-D44B-9E3B-26BC4EF9D86A}"/>
              </a:ext>
            </a:extLst>
          </p:cNvPr>
          <p:cNvPicPr>
            <a:picLocks noChangeAspect="1"/>
          </p:cNvPicPr>
          <p:nvPr/>
        </p:nvPicPr>
        <p:blipFill>
          <a:blip r:embed="rId3"/>
          <a:stretch>
            <a:fillRect/>
          </a:stretch>
        </p:blipFill>
        <p:spPr>
          <a:xfrm>
            <a:off x="6335582" y="1952834"/>
            <a:ext cx="4572000" cy="4572000"/>
          </a:xfrm>
          <a:prstGeom prst="rect">
            <a:avLst/>
          </a:prstGeom>
        </p:spPr>
      </p:pic>
      <p:sp>
        <p:nvSpPr>
          <p:cNvPr id="11" name="Rectangle 10">
            <a:extLst>
              <a:ext uri="{FF2B5EF4-FFF2-40B4-BE49-F238E27FC236}">
                <a16:creationId xmlns:a16="http://schemas.microsoft.com/office/drawing/2014/main" id="{678F9E72-BD25-F044-A12C-A17D428122BC}"/>
              </a:ext>
            </a:extLst>
          </p:cNvPr>
          <p:cNvSpPr/>
          <p:nvPr/>
        </p:nvSpPr>
        <p:spPr>
          <a:xfrm>
            <a:off x="1890409" y="2510687"/>
            <a:ext cx="9071714" cy="4031873"/>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K = 4                                                                                K = 8</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movie reviews are scaled to 1 for positive ( more than 7/10), and to 0 as negative for others.</a:t>
            </a:r>
          </a:p>
        </p:txBody>
      </p:sp>
    </p:spTree>
    <p:extLst>
      <p:ext uri="{BB962C8B-B14F-4D97-AF65-F5344CB8AC3E}">
        <p14:creationId xmlns:p14="http://schemas.microsoft.com/office/powerpoint/2010/main" val="255080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9890C2-F0DE-AA43-9184-289F774CB911}"/>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1. Clustering IMDB Movie Reviews</a:t>
            </a:r>
          </a:p>
        </p:txBody>
      </p:sp>
      <p:sp>
        <p:nvSpPr>
          <p:cNvPr id="2" name="Rectangle 1">
            <a:extLst>
              <a:ext uri="{FF2B5EF4-FFF2-40B4-BE49-F238E27FC236}">
                <a16:creationId xmlns:a16="http://schemas.microsoft.com/office/drawing/2014/main" id="{25CE0514-01D1-3E4D-AAC5-A15CFA9CE3F5}"/>
              </a:ext>
            </a:extLst>
          </p:cNvPr>
          <p:cNvSpPr/>
          <p:nvPr/>
        </p:nvSpPr>
        <p:spPr>
          <a:xfrm>
            <a:off x="859924" y="1329586"/>
            <a:ext cx="11079827" cy="338554"/>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 Q1.2 Clustering IMDB Movie Reviews with Hierarchical Clustering Model (</a:t>
            </a:r>
            <a:r>
              <a:rPr lang="en-US" sz="1600" dirty="0">
                <a:solidFill>
                  <a:srgbClr val="7030A0"/>
                </a:solidFill>
                <a:latin typeface="Arial" panose="020B0604020202020204" pitchFamily="34" charset="0"/>
                <a:cs typeface="Arial" panose="020B0604020202020204" pitchFamily="34" charset="0"/>
              </a:rPr>
              <a:t>shown by review title</a:t>
            </a:r>
            <a:r>
              <a:rPr lang="en-US" sz="1600" b="1"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CFF4CE-A20B-5042-8A5B-9B1B28CD1544}"/>
              </a:ext>
            </a:extLst>
          </p:cNvPr>
          <p:cNvPicPr>
            <a:picLocks noChangeAspect="1"/>
          </p:cNvPicPr>
          <p:nvPr/>
        </p:nvPicPr>
        <p:blipFill>
          <a:blip r:embed="rId2"/>
          <a:stretch>
            <a:fillRect/>
          </a:stretch>
        </p:blipFill>
        <p:spPr>
          <a:xfrm>
            <a:off x="859924" y="2085698"/>
            <a:ext cx="3657600" cy="4267200"/>
          </a:xfrm>
          <a:prstGeom prst="rect">
            <a:avLst/>
          </a:prstGeom>
        </p:spPr>
      </p:pic>
      <p:pic>
        <p:nvPicPr>
          <p:cNvPr id="9" name="Picture 8">
            <a:extLst>
              <a:ext uri="{FF2B5EF4-FFF2-40B4-BE49-F238E27FC236}">
                <a16:creationId xmlns:a16="http://schemas.microsoft.com/office/drawing/2014/main" id="{A25C6658-3BFF-D349-BC21-72B345D2282E}"/>
              </a:ext>
            </a:extLst>
          </p:cNvPr>
          <p:cNvPicPr>
            <a:picLocks noChangeAspect="1"/>
          </p:cNvPicPr>
          <p:nvPr/>
        </p:nvPicPr>
        <p:blipFill rotWithShape="1">
          <a:blip r:embed="rId2"/>
          <a:srcRect l="29743" t="-1" b="74262"/>
          <a:stretch/>
        </p:blipFill>
        <p:spPr>
          <a:xfrm>
            <a:off x="4851063" y="2085698"/>
            <a:ext cx="7150845" cy="3056276"/>
          </a:xfrm>
          <a:prstGeom prst="rect">
            <a:avLst/>
          </a:prstGeom>
        </p:spPr>
      </p:pic>
      <p:sp>
        <p:nvSpPr>
          <p:cNvPr id="6" name="Rectangle 5">
            <a:extLst>
              <a:ext uri="{FF2B5EF4-FFF2-40B4-BE49-F238E27FC236}">
                <a16:creationId xmlns:a16="http://schemas.microsoft.com/office/drawing/2014/main" id="{6F9BB65D-D575-2D49-AE2D-A7F576C10913}"/>
              </a:ext>
            </a:extLst>
          </p:cNvPr>
          <p:cNvSpPr/>
          <p:nvPr/>
        </p:nvSpPr>
        <p:spPr>
          <a:xfrm>
            <a:off x="1967023" y="2164704"/>
            <a:ext cx="2550501" cy="988828"/>
          </a:xfrm>
          <a:prstGeom prst="rect">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7F8760A-D434-964B-863D-D9F43EF5A93D}"/>
              </a:ext>
            </a:extLst>
          </p:cNvPr>
          <p:cNvSpPr/>
          <p:nvPr/>
        </p:nvSpPr>
        <p:spPr>
          <a:xfrm>
            <a:off x="4735033" y="2164703"/>
            <a:ext cx="7266875" cy="3197147"/>
          </a:xfrm>
          <a:prstGeom prst="rect">
            <a:avLst/>
          </a:prstGeom>
          <a:noFill/>
          <a:ln w="190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U-Turn Arrow 6">
            <a:extLst>
              <a:ext uri="{FF2B5EF4-FFF2-40B4-BE49-F238E27FC236}">
                <a16:creationId xmlns:a16="http://schemas.microsoft.com/office/drawing/2014/main" id="{2C491110-031A-8743-A5D9-9CD22CD94636}"/>
              </a:ext>
            </a:extLst>
          </p:cNvPr>
          <p:cNvSpPr/>
          <p:nvPr/>
        </p:nvSpPr>
        <p:spPr>
          <a:xfrm>
            <a:off x="3487479" y="1826149"/>
            <a:ext cx="2169042" cy="338553"/>
          </a:xfrm>
          <a:prstGeom prst="uturnArrow">
            <a:avLst/>
          </a:prstGeom>
          <a:gradFill>
            <a:gsLst>
              <a:gs pos="0">
                <a:schemeClr val="accent5">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879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6EFBC2-2BF7-1247-8EF1-C4CFB5DBABE8}"/>
              </a:ext>
            </a:extLst>
          </p:cNvPr>
          <p:cNvSpPr/>
          <p:nvPr/>
        </p:nvSpPr>
        <p:spPr>
          <a:xfrm>
            <a:off x="859923" y="1632836"/>
            <a:ext cx="10814626" cy="3785652"/>
          </a:xfrm>
          <a:prstGeom prst="rect">
            <a:avLst/>
          </a:prstGeom>
        </p:spPr>
        <p:txBody>
          <a:bodyPr wrap="square">
            <a:spAutoFit/>
          </a:bodyPr>
          <a:lstStyle/>
          <a:p>
            <a:r>
              <a:rPr lang="en-US" sz="1600" b="1" dirty="0" err="1">
                <a:solidFill>
                  <a:srgbClr val="7030A0"/>
                </a:solidFill>
                <a:latin typeface="Arial" panose="020B0604020202020204" pitchFamily="34" charset="0"/>
                <a:cs typeface="Arial" panose="020B0604020202020204" pitchFamily="34" charset="0"/>
              </a:rPr>
              <a:t>KMeans</a:t>
            </a:r>
            <a:r>
              <a:rPr lang="en-US" sz="1600" b="1" dirty="0">
                <a:solidFill>
                  <a:srgbClr val="7030A0"/>
                </a:solidFill>
                <a:latin typeface="Arial" panose="020B0604020202020204" pitchFamily="34" charset="0"/>
                <a:cs typeface="Arial" panose="020B0604020202020204" pitchFamily="34" charset="0"/>
              </a:rPr>
              <a:t> clustering algorithm </a:t>
            </a:r>
            <a:r>
              <a:rPr lang="en-US" sz="1600" dirty="0">
                <a:solidFill>
                  <a:srgbClr val="000000"/>
                </a:solidFill>
                <a:latin typeface="Arial" panose="020B0604020202020204" pitchFamily="34" charset="0"/>
                <a:cs typeface="Arial" panose="020B0604020202020204" pitchFamily="34" charset="0"/>
              </a:rPr>
              <a:t>clusters data by trying to separate samples in </a:t>
            </a:r>
            <a:r>
              <a:rPr lang="en-US" sz="1600" i="1" dirty="0">
                <a:solidFill>
                  <a:srgbClr val="000000"/>
                </a:solidFill>
                <a:latin typeface="Arial" panose="020B0604020202020204" pitchFamily="34" charset="0"/>
                <a:cs typeface="Arial" panose="020B0604020202020204" pitchFamily="34" charset="0"/>
              </a:rPr>
              <a:t>n</a:t>
            </a:r>
            <a:r>
              <a:rPr lang="en-US" sz="1600" dirty="0">
                <a:solidFill>
                  <a:srgbClr val="000000"/>
                </a:solidFill>
                <a:latin typeface="Arial" panose="020B0604020202020204" pitchFamily="34" charset="0"/>
                <a:cs typeface="Arial" panose="020B0604020202020204" pitchFamily="34" charset="0"/>
              </a:rPr>
              <a:t> groups of equal variances, minimizing a criterion known as the </a:t>
            </a:r>
            <a:r>
              <a:rPr lang="en-US" sz="1600" dirty="0">
                <a:solidFill>
                  <a:srgbClr val="7030A0"/>
                </a:solidFill>
                <a:latin typeface="Arial" panose="020B0604020202020204" pitchFamily="34" charset="0"/>
                <a:cs typeface="Arial" panose="020B0604020202020204" pitchFamily="34" charset="0"/>
              </a:rPr>
              <a:t>inertia</a:t>
            </a:r>
            <a:r>
              <a:rPr lang="en-US" sz="1600" dirty="0">
                <a:solidFill>
                  <a:srgbClr val="000000"/>
                </a:solidFill>
                <a:latin typeface="Arial" panose="020B0604020202020204" pitchFamily="34" charset="0"/>
                <a:cs typeface="Arial" panose="020B0604020202020204" pitchFamily="34" charset="0"/>
              </a:rPr>
              <a:t> (within-cluster sum-of-squares) which can be recognized as a measure of how internally coherent clusters are. This algorithm requires the number of clusters to be specified. The Silhouette coefficient is calculated using the mean intra-cluster distance and the mean nearest-cluster distance for each sample. The best value is 1 and the worst value is -1. </a:t>
            </a:r>
          </a:p>
          <a:p>
            <a:endParaRPr lang="en-US" sz="1600" dirty="0">
              <a:solidFill>
                <a:srgbClr val="00000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The </a:t>
            </a:r>
            <a:r>
              <a:rPr lang="en-US" sz="1600" dirty="0" err="1">
                <a:solidFill>
                  <a:srgbClr val="0070C0"/>
                </a:solidFill>
                <a:latin typeface="Arial" panose="020B0604020202020204" pitchFamily="34" charset="0"/>
                <a:cs typeface="Arial" panose="020B0604020202020204" pitchFamily="34" charset="0"/>
              </a:rPr>
              <a:t>KMeans</a:t>
            </a:r>
            <a:r>
              <a:rPr lang="en-US" sz="1600" dirty="0">
                <a:solidFill>
                  <a:srgbClr val="0070C0"/>
                </a:solidFill>
                <a:latin typeface="Arial" panose="020B0604020202020204" pitchFamily="34" charset="0"/>
                <a:cs typeface="Arial" panose="020B0604020202020204" pitchFamily="34" charset="0"/>
              </a:rPr>
              <a:t> clustering algorithm (k = 4) performs better (silhouette coefficient = 0.19).</a:t>
            </a:r>
          </a:p>
          <a:p>
            <a:endParaRPr lang="en-US" sz="1600" b="0" i="0" u="none" strike="noStrike" dirty="0">
              <a:solidFill>
                <a:srgbClr val="000000"/>
              </a:solidFill>
              <a:effectLst/>
              <a:latin typeface="Arial" panose="020B0604020202020204" pitchFamily="34" charset="0"/>
              <a:cs typeface="Arial" panose="020B0604020202020204" pitchFamily="34" charset="0"/>
            </a:endParaRPr>
          </a:p>
          <a:p>
            <a:r>
              <a:rPr lang="en-US" sz="1600" b="1" dirty="0">
                <a:solidFill>
                  <a:srgbClr val="7030A0"/>
                </a:solidFill>
                <a:latin typeface="Arial" panose="020B0604020202020204" pitchFamily="34" charset="0"/>
                <a:cs typeface="Arial" panose="020B0604020202020204" pitchFamily="34" charset="0"/>
              </a:rPr>
              <a:t>Hierarchical clustering algorithm</a:t>
            </a:r>
            <a:r>
              <a:rPr lang="en-US" sz="1600" dirty="0">
                <a:latin typeface="Arial" panose="020B0604020202020204" pitchFamily="34" charset="0"/>
                <a:cs typeface="Arial" panose="020B0604020202020204" pitchFamily="34" charset="0"/>
              </a:rPr>
              <a:t>, as depicted by a tree or dendrogram, can be divided into agglomerative ("from the bottom up") and divisive clustering ("from the top down"). There are four linkages (complete, average, ward and single) linkage for hierarchical agglomerative clustering with the basic idea to repeatedly merge two most similar groups as measured by the linkage. </a:t>
            </a:r>
            <a:r>
              <a:rPr lang="en-US" sz="1600" dirty="0">
                <a:solidFill>
                  <a:srgbClr val="7030A0"/>
                </a:solidFill>
                <a:latin typeface="Arial" panose="020B0604020202020204" pitchFamily="34" charset="0"/>
                <a:cs typeface="Arial" panose="020B0604020202020204" pitchFamily="34" charset="0"/>
              </a:rPr>
              <a:t>Ward linkage </a:t>
            </a:r>
            <a:r>
              <a:rPr lang="en-US" sz="1600" dirty="0">
                <a:latin typeface="Arial" panose="020B0604020202020204" pitchFamily="34" charset="0"/>
                <a:cs typeface="Arial" panose="020B0604020202020204" pitchFamily="34" charset="0"/>
              </a:rPr>
              <a:t>measures how much the sum of squares will increase when we merge two clusters, and single linkage measures the closest pair of points.</a:t>
            </a:r>
          </a:p>
          <a:p>
            <a:endParaRPr lang="en-US" sz="1600" dirty="0">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The hierarchical clustering algorithm (linkage 'ward', and </a:t>
            </a:r>
            <a:r>
              <a:rPr lang="en-US" sz="1600" dirty="0" err="1">
                <a:solidFill>
                  <a:srgbClr val="0070C0"/>
                </a:solidFill>
                <a:latin typeface="Arial" panose="020B0604020202020204" pitchFamily="34" charset="0"/>
                <a:cs typeface="Arial" panose="020B0604020202020204" pitchFamily="34" charset="0"/>
              </a:rPr>
              <a:t>n_clusters</a:t>
            </a:r>
            <a:r>
              <a:rPr lang="en-US" sz="1600" dirty="0">
                <a:solidFill>
                  <a:srgbClr val="0070C0"/>
                </a:solidFill>
                <a:latin typeface="Arial" panose="020B0604020202020204" pitchFamily="34" charset="0"/>
                <a:cs typeface="Arial" panose="020B0604020202020204" pitchFamily="34" charset="0"/>
              </a:rPr>
              <a:t> = 4) performs better (silhouette coefficient = 0.45).</a:t>
            </a:r>
            <a:endParaRPr lang="en-US" sz="1600" b="0" i="0" u="none" strike="noStrike" dirty="0">
              <a:solidFill>
                <a:srgbClr val="0070C0"/>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9ACFEDE7-11DA-424C-879D-68730CA707F7}"/>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2. What each cluster is generally centered on semantically</a:t>
            </a:r>
          </a:p>
        </p:txBody>
      </p:sp>
    </p:spTree>
    <p:extLst>
      <p:ext uri="{BB962C8B-B14F-4D97-AF65-F5344CB8AC3E}">
        <p14:creationId xmlns:p14="http://schemas.microsoft.com/office/powerpoint/2010/main" val="344991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2BE3E5-E103-0E48-B97F-98379CA7E2EE}"/>
              </a:ext>
            </a:extLst>
          </p:cNvPr>
          <p:cNvSpPr/>
          <p:nvPr/>
        </p:nvSpPr>
        <p:spPr>
          <a:xfrm>
            <a:off x="859924" y="740377"/>
            <a:ext cx="10951317" cy="369332"/>
          </a:xfrm>
          <a:prstGeom prst="rect">
            <a:avLst/>
          </a:prstGeom>
        </p:spPr>
        <p:txBody>
          <a:bodyPr wrap="square">
            <a:spAutoFit/>
          </a:bodyPr>
          <a:lstStyle/>
          <a:p>
            <a:r>
              <a:rPr lang="en-US" b="1" dirty="0">
                <a:solidFill>
                  <a:srgbClr val="0070C0"/>
                </a:solidFill>
                <a:latin typeface="Arial" panose="020B0604020202020204" pitchFamily="34" charset="0"/>
                <a:cs typeface="Arial" panose="020B0604020202020204" pitchFamily="34" charset="0"/>
              </a:rPr>
              <a:t>Question 3. Compare clustering results with silhouette scores</a:t>
            </a:r>
          </a:p>
        </p:txBody>
      </p:sp>
      <p:pic>
        <p:nvPicPr>
          <p:cNvPr id="7" name="Picture 6">
            <a:extLst>
              <a:ext uri="{FF2B5EF4-FFF2-40B4-BE49-F238E27FC236}">
                <a16:creationId xmlns:a16="http://schemas.microsoft.com/office/drawing/2014/main" id="{D693CF38-3B3D-034B-A5BC-8AC049BA50B7}"/>
              </a:ext>
            </a:extLst>
          </p:cNvPr>
          <p:cNvPicPr>
            <a:picLocks noChangeAspect="1"/>
          </p:cNvPicPr>
          <p:nvPr/>
        </p:nvPicPr>
        <p:blipFill>
          <a:blip r:embed="rId2"/>
          <a:stretch>
            <a:fillRect/>
          </a:stretch>
        </p:blipFill>
        <p:spPr>
          <a:xfrm>
            <a:off x="859924" y="1109709"/>
            <a:ext cx="4389120" cy="5486400"/>
          </a:xfrm>
          <a:prstGeom prst="rect">
            <a:avLst/>
          </a:prstGeom>
        </p:spPr>
      </p:pic>
      <p:sp>
        <p:nvSpPr>
          <p:cNvPr id="8" name="Rectangle 7">
            <a:extLst>
              <a:ext uri="{FF2B5EF4-FFF2-40B4-BE49-F238E27FC236}">
                <a16:creationId xmlns:a16="http://schemas.microsoft.com/office/drawing/2014/main" id="{98D823F7-6D73-4347-96B8-F2220AD31C87}"/>
              </a:ext>
            </a:extLst>
          </p:cNvPr>
          <p:cNvSpPr/>
          <p:nvPr/>
        </p:nvSpPr>
        <p:spPr>
          <a:xfrm>
            <a:off x="5746438" y="1590752"/>
            <a:ext cx="5226361" cy="4524315"/>
          </a:xfrm>
          <a:prstGeom prst="rect">
            <a:avLst/>
          </a:prstGeom>
        </p:spPr>
        <p:txBody>
          <a:bodyPr wrap="square">
            <a:spAutoFit/>
          </a:bodyPr>
          <a:lstStyle/>
          <a:p>
            <a:r>
              <a:rPr lang="en-US" dirty="0">
                <a:solidFill>
                  <a:srgbClr val="000000"/>
                </a:solidFill>
                <a:latin typeface="Helvetica Neue" panose="02000503000000020004" pitchFamily="2" charset="0"/>
              </a:rPr>
              <a:t>The </a:t>
            </a:r>
            <a:r>
              <a:rPr lang="en-US" b="1" dirty="0">
                <a:solidFill>
                  <a:srgbClr val="7030A0"/>
                </a:solidFill>
                <a:latin typeface="Helvetica Neue" panose="02000503000000020004" pitchFamily="2" charset="0"/>
              </a:rPr>
              <a:t>silhouette coefficient </a:t>
            </a:r>
            <a:r>
              <a:rPr lang="en-US" dirty="0">
                <a:solidFill>
                  <a:srgbClr val="000000"/>
                </a:solidFill>
                <a:latin typeface="Helvetica Neue" panose="02000503000000020004" pitchFamily="2" charset="0"/>
              </a:rPr>
              <a:t>is a measure of how similar an object is to its own cluster compared to other clusters. </a:t>
            </a: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The silhouette coefficient ranges from −1 to +1, where a high value indicates that the object is well matched to its own cluster and poorly matched to neighboring clusters. </a:t>
            </a: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The silhouette coefficients can be calculated with any distance metric.</a:t>
            </a:r>
          </a:p>
          <a:p>
            <a:endParaRPr lang="en-US" dirty="0">
              <a:solidFill>
                <a:srgbClr val="000000"/>
              </a:solidFill>
              <a:latin typeface="Helvetica Neue" panose="02000503000000020004" pitchFamily="2" charset="0"/>
            </a:endParaRPr>
          </a:p>
          <a:p>
            <a:r>
              <a:rPr lang="en-US" dirty="0">
                <a:solidFill>
                  <a:srgbClr val="000000"/>
                </a:solidFill>
                <a:latin typeface="Helvetica Neue" panose="02000503000000020004" pitchFamily="2" charset="0"/>
              </a:rPr>
              <a:t>From the silhouette coefficient results in 4 clustering models, the hierarchical clustering algorithm (linkage 'ward', and </a:t>
            </a:r>
            <a:r>
              <a:rPr lang="en-US" dirty="0" err="1">
                <a:solidFill>
                  <a:srgbClr val="000000"/>
                </a:solidFill>
                <a:latin typeface="Helvetica Neue" panose="02000503000000020004" pitchFamily="2" charset="0"/>
              </a:rPr>
              <a:t>n_clusters</a:t>
            </a:r>
            <a:r>
              <a:rPr lang="en-US" dirty="0">
                <a:solidFill>
                  <a:srgbClr val="000000"/>
                </a:solidFill>
                <a:latin typeface="Helvetica Neue" panose="02000503000000020004" pitchFamily="2" charset="0"/>
              </a:rPr>
              <a:t> = 4) performs best (silhouette coefficient = 0.45).</a:t>
            </a:r>
            <a:endParaRPr lang="en-US" b="0" i="0" u="none" strike="noStrike"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2003475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513</Words>
  <Application>Microsoft Macintosh PowerPoint</Application>
  <PresentationFormat>Widescreen</PresentationFormat>
  <Paragraphs>88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shanqing gu</dc:creator>
  <cp:lastModifiedBy>shanqing gu</cp:lastModifiedBy>
  <cp:revision>68</cp:revision>
  <dcterms:created xsi:type="dcterms:W3CDTF">2019-05-29T17:39:56Z</dcterms:created>
  <dcterms:modified xsi:type="dcterms:W3CDTF">2019-07-26T19:15:54Z</dcterms:modified>
</cp:coreProperties>
</file>